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1" r:id="rId2"/>
    <p:sldId id="262" r:id="rId3"/>
    <p:sldId id="275" r:id="rId4"/>
    <p:sldId id="264" r:id="rId5"/>
    <p:sldId id="269" r:id="rId6"/>
    <p:sldId id="289" r:id="rId7"/>
    <p:sldId id="283" r:id="rId8"/>
    <p:sldId id="287" r:id="rId9"/>
    <p:sldId id="288" r:id="rId10"/>
    <p:sldId id="285" r:id="rId11"/>
    <p:sldId id="272" r:id="rId12"/>
    <p:sldId id="293" r:id="rId13"/>
    <p:sldId id="274" r:id="rId14"/>
    <p:sldId id="295" r:id="rId15"/>
    <p:sldId id="277" r:id="rId16"/>
    <p:sldId id="273" r:id="rId17"/>
    <p:sldId id="284" r:id="rId18"/>
    <p:sldId id="279" r:id="rId19"/>
    <p:sldId id="281" r:id="rId20"/>
    <p:sldId id="286" r:id="rId21"/>
    <p:sldId id="292" r:id="rId22"/>
    <p:sldId id="294" r:id="rId23"/>
    <p:sldId id="265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7" autoAdjust="0"/>
    <p:restoredTop sz="73250" autoAdjust="0"/>
  </p:normalViewPr>
  <p:slideViewPr>
    <p:cSldViewPr snapToGrid="0">
      <p:cViewPr>
        <p:scale>
          <a:sx n="50" d="100"/>
          <a:sy n="50" d="100"/>
        </p:scale>
        <p:origin x="1500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7212B-118B-4058-9B78-0BF04C0223EB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62F7D-BBA6-4D10-862A-C27B4C7090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559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pensamos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electrodoméstricos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hogar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los frigoríficos no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más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llamativos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tecnológicamente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pero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está cambiando.</a:t>
            </a:r>
          </a:p>
          <a:p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novedoso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podía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frigorífico por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nosotros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era dispensar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hielo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agua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fría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pero 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echamos un vistazo a las últimas innovaciones de 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amsung, LG o Whirlpool, la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tendencia es diferente, las grandes marcas están apostando por la creación de frigoríficos inteligentes, integrando en sus diseños la inteligencia artificial.</a:t>
            </a:r>
          </a:p>
          <a:p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Frigoríficos que incorporan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cámara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sensores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interior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poder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táctil,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altavoces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ajuste temperatura mediante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configuración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alertas,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sincronización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calendario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sensores de movimento, etiquetado de alimentos, comandos de voz, y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más.</a:t>
            </a:r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Samsung,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ejemplo, e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stá trabajando con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Spotify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LiDL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otras empresas para crear aplicaciones y funciones diferentes para sus neveras.</a:t>
            </a:r>
          </a:p>
          <a:p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y 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Liebherr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 se 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 unido para crear “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SmartdeviceBox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frigorífico que 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 tecnología de reconocimiento de imágenes para detectar cuándo queda poca cantidad de algo, y enviar una alerta.</a:t>
            </a:r>
          </a:p>
          <a:p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767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Pero… ¿y si además pudiéramos hablar con nuestro frigorífico? Esta es la propuesta de este trabajo</a:t>
            </a:r>
          </a:p>
          <a:p>
            <a:r>
              <a:rPr lang="es-ES" baseline="0" dirty="0" smtClean="0"/>
              <a:t>Los </a:t>
            </a:r>
            <a:r>
              <a:rPr lang="es-ES" baseline="0" dirty="0" err="1" smtClean="0"/>
              <a:t>chatbots</a:t>
            </a:r>
            <a:r>
              <a:rPr lang="es-ES" baseline="0" dirty="0" smtClean="0"/>
              <a:t> son programas informáticos que simula una conversación con una persona y que es capaz de ofrecer respuesta y solucionar problemas que plantee el usuario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362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Pero… ¿y si además pudiéramos hablar con nuestro frigorífico? Esta es la propuesta de este trabajo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459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74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34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42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711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5760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4497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58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413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53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945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05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9203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53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70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CA698-4D04-4307-B112-7F3118797394}" type="datetimeFigureOut">
              <a:rPr lang="es-ES" smtClean="0"/>
              <a:t>11/03/2018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g"/><Relationship Id="rId5" Type="http://schemas.openxmlformats.org/officeDocument/2006/relationships/image" Target="../media/image47.jpe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3"/>
          <p:cNvSpPr txBox="1"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3200" b="1" dirty="0" smtClean="0">
                <a:solidFill>
                  <a:schemeClr val="tx1"/>
                </a:solidFill>
              </a:rPr>
              <a:t>LA NUEVA GENERACIÓN DE FRIGORÍFICOS: </a:t>
            </a:r>
            <a:r>
              <a:rPr lang="es-ES" sz="3200" dirty="0" smtClean="0">
                <a:solidFill>
                  <a:schemeClr val="tx1"/>
                </a:solidFill>
              </a:rPr>
              <a:t>MICROSOFT Y LIEBHERR</a:t>
            </a:r>
            <a:r>
              <a:rPr lang="es-ES" sz="3200" i="1" dirty="0" smtClean="0">
                <a:solidFill>
                  <a:schemeClr val="tx1"/>
                </a:solidFill>
              </a:rPr>
              <a:t> COLABORAN PARA CREAR “SMARTDEVICEBOX”, CON TECNOLOGÍA DE RECONOCIMIENTO DE IMÁGENES</a:t>
            </a:r>
            <a:endParaRPr lang="es-E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2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89" y="559313"/>
            <a:ext cx="1909828" cy="583558"/>
          </a:xfrm>
          <a:prstGeom prst="rect">
            <a:avLst/>
          </a:prstGeom>
        </p:spPr>
      </p:pic>
      <p:sp>
        <p:nvSpPr>
          <p:cNvPr id="8" name="1 CuadroTexto"/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SELECCIÓN API NLP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407" y="129057"/>
            <a:ext cx="1460441" cy="13253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54" y="302741"/>
            <a:ext cx="2068677" cy="11674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3" t="19041" r="32186"/>
          <a:stretch/>
        </p:blipFill>
        <p:spPr>
          <a:xfrm>
            <a:off x="4205427" y="241347"/>
            <a:ext cx="1055077" cy="1256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009" y="595474"/>
            <a:ext cx="1328925" cy="392564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5767277" y="380358"/>
            <a:ext cx="2055720" cy="1012236"/>
            <a:chOff x="10273304" y="487988"/>
            <a:chExt cx="2055720" cy="1012236"/>
          </a:xfrm>
        </p:grpSpPr>
        <p:sp>
          <p:nvSpPr>
            <p:cNvPr id="16" name="CuadroTexto 15"/>
            <p:cNvSpPr txBox="1"/>
            <p:nvPr/>
          </p:nvSpPr>
          <p:spPr>
            <a:xfrm>
              <a:off x="10604810" y="977004"/>
              <a:ext cx="89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chemeClr val="accent1"/>
                  </a:solidFill>
                </a:rPr>
                <a:t>LUIS</a:t>
              </a:r>
              <a:endParaRPr lang="es-ES" sz="28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304" y="487988"/>
              <a:ext cx="2055720" cy="758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403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443989" y="1929824"/>
            <a:ext cx="9123783" cy="2910709"/>
            <a:chOff x="673658" y="3713847"/>
            <a:chExt cx="9123783" cy="291070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9" t="3420" r="27331" b="30744"/>
            <a:stretch/>
          </p:blipFill>
          <p:spPr>
            <a:xfrm>
              <a:off x="673658" y="4967554"/>
              <a:ext cx="334899" cy="348568"/>
            </a:xfrm>
            <a:prstGeom prst="rect">
              <a:avLst/>
            </a:prstGeom>
          </p:spPr>
        </p:pic>
        <p:grpSp>
          <p:nvGrpSpPr>
            <p:cNvPr id="4" name="Grupo 3"/>
            <p:cNvGrpSpPr/>
            <p:nvPr/>
          </p:nvGrpSpPr>
          <p:grpSpPr>
            <a:xfrm>
              <a:off x="703632" y="3713847"/>
              <a:ext cx="9093809" cy="2910709"/>
              <a:chOff x="742169" y="3690502"/>
              <a:chExt cx="9093809" cy="2910709"/>
            </a:xfrm>
          </p:grpSpPr>
          <p:cxnSp>
            <p:nvCxnSpPr>
              <p:cNvPr id="6" name="Conector recto de flecha 5"/>
              <p:cNvCxnSpPr/>
              <p:nvPr/>
            </p:nvCxnSpPr>
            <p:spPr>
              <a:xfrm>
                <a:off x="799070" y="6120714"/>
                <a:ext cx="90369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CuadroTexto 6"/>
              <p:cNvSpPr txBox="1"/>
              <p:nvPr/>
            </p:nvSpPr>
            <p:spPr>
              <a:xfrm>
                <a:off x="778027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2010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18852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2011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CuadroTexto 8"/>
              <p:cNvSpPr txBox="1"/>
              <p:nvPr/>
            </p:nvSpPr>
            <p:spPr>
              <a:xfrm>
                <a:off x="2899965" y="6231879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2012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CuadroTexto 9"/>
              <p:cNvSpPr txBox="1"/>
              <p:nvPr/>
            </p:nvSpPr>
            <p:spPr>
              <a:xfrm>
                <a:off x="399474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2013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CuadroTexto 10"/>
              <p:cNvSpPr txBox="1"/>
              <p:nvPr/>
            </p:nvSpPr>
            <p:spPr>
              <a:xfrm>
                <a:off x="517336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2014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>
                <a:off x="6280543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2015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74157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2016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>
                <a:off x="8468498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2017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15" name="Imagen 1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7288480" y="487958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7690205" y="4967944"/>
                <a:ext cx="485504" cy="177143"/>
              </a:xfrm>
              <a:prstGeom prst="rect">
                <a:avLst/>
              </a:prstGeom>
            </p:spPr>
          </p:pic>
          <p:pic>
            <p:nvPicPr>
              <p:cNvPr id="17" name="Imagen 1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1940065" y="5653024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18" name="Imagen 17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2280912" y="5745333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19" name="Imagen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3921274" y="5590561"/>
                <a:ext cx="370552" cy="402313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4277253" y="5681147"/>
                <a:ext cx="570007" cy="293060"/>
              </a:xfrm>
              <a:prstGeom prst="rect">
                <a:avLst/>
              </a:prstGeom>
            </p:spPr>
          </p:pic>
          <p:pic>
            <p:nvPicPr>
              <p:cNvPr id="21" name="Imagen 20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6112762" y="5589617"/>
                <a:ext cx="323323" cy="351036"/>
              </a:xfrm>
              <a:prstGeom prst="rect">
                <a:avLst/>
              </a:prstGeom>
            </p:spPr>
          </p:pic>
          <p:pic>
            <p:nvPicPr>
              <p:cNvPr id="22" name="Imagen 21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6436086" y="5653024"/>
                <a:ext cx="531471" cy="273247"/>
              </a:xfrm>
              <a:prstGeom prst="rect">
                <a:avLst/>
              </a:prstGeom>
            </p:spPr>
          </p:pic>
          <p:sp>
            <p:nvSpPr>
              <p:cNvPr id="23" name="Rectángulo 22"/>
              <p:cNvSpPr/>
              <p:nvPr/>
            </p:nvSpPr>
            <p:spPr>
              <a:xfrm>
                <a:off x="6092546" y="5437860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6139415" y="5391554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Facebook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5" name="Imagen 24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3162"/>
              <a:stretch/>
            </p:blipFill>
            <p:spPr>
              <a:xfrm>
                <a:off x="7308696" y="5534205"/>
                <a:ext cx="402479" cy="353070"/>
              </a:xfrm>
              <a:prstGeom prst="rect">
                <a:avLst/>
              </a:prstGeom>
            </p:spPr>
          </p:pic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319"/>
              <a:stretch/>
            </p:blipFill>
            <p:spPr>
              <a:xfrm>
                <a:off x="7711175" y="5681147"/>
                <a:ext cx="457474" cy="217368"/>
              </a:xfrm>
              <a:prstGeom prst="rect">
                <a:avLst/>
              </a:prstGeom>
            </p:spPr>
          </p:pic>
          <p:sp>
            <p:nvSpPr>
              <p:cNvPr id="27" name="Rectángulo 26"/>
              <p:cNvSpPr/>
              <p:nvPr/>
            </p:nvSpPr>
            <p:spPr>
              <a:xfrm>
                <a:off x="7308696" y="5431786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CuadroTexto 27"/>
              <p:cNvSpPr txBox="1"/>
              <p:nvPr/>
            </p:nvSpPr>
            <p:spPr>
              <a:xfrm>
                <a:off x="7432023" y="5378087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Google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4" t="74117" r="73042" b="6514"/>
              <a:stretch/>
            </p:blipFill>
            <p:spPr>
              <a:xfrm>
                <a:off x="7682616" y="4330594"/>
                <a:ext cx="603898" cy="387989"/>
              </a:xfrm>
              <a:prstGeom prst="rect">
                <a:avLst/>
              </a:prstGeom>
            </p:spPr>
          </p:pic>
          <p:pic>
            <p:nvPicPr>
              <p:cNvPr id="30" name="Imagen 29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2" t="27140" r="68110" b="28454"/>
              <a:stretch/>
            </p:blipFill>
            <p:spPr>
              <a:xfrm>
                <a:off x="7273544" y="4289125"/>
                <a:ext cx="409072" cy="452869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8" r="76139" b="1"/>
              <a:stretch/>
            </p:blipFill>
            <p:spPr>
              <a:xfrm>
                <a:off x="6118620" y="4935537"/>
                <a:ext cx="301300" cy="262869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2" t="-708" b="-1"/>
              <a:stretch/>
            </p:blipFill>
            <p:spPr>
              <a:xfrm>
                <a:off x="6415620" y="4909728"/>
                <a:ext cx="612464" cy="175014"/>
              </a:xfrm>
              <a:prstGeom prst="rect">
                <a:avLst/>
              </a:prstGeom>
            </p:spPr>
          </p:pic>
          <p:pic>
            <p:nvPicPr>
              <p:cNvPr id="33" name="Imagen 32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1368" b="33162"/>
              <a:stretch/>
            </p:blipFill>
            <p:spPr>
              <a:xfrm>
                <a:off x="742169" y="5630462"/>
                <a:ext cx="356722" cy="353070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774"/>
              <a:stretch/>
            </p:blipFill>
            <p:spPr>
              <a:xfrm>
                <a:off x="1121165" y="5752950"/>
                <a:ext cx="457474" cy="214248"/>
              </a:xfrm>
              <a:prstGeom prst="rect">
                <a:avLst/>
              </a:prstGeom>
            </p:spPr>
          </p:pic>
          <p:sp>
            <p:nvSpPr>
              <p:cNvPr id="35" name="CuadroTexto 34"/>
              <p:cNvSpPr txBox="1"/>
              <p:nvPr/>
            </p:nvSpPr>
            <p:spPr>
              <a:xfrm>
                <a:off x="6307464" y="5028623"/>
                <a:ext cx="50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 smtClean="0">
                    <a:solidFill>
                      <a:schemeClr val="accent1"/>
                    </a:solidFill>
                  </a:rPr>
                  <a:t>LUIS</a:t>
                </a:r>
                <a:endParaRPr lang="es-ES" sz="1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6" name="Imagen 3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89" t="3420" r="27331" b="30744"/>
              <a:stretch/>
            </p:blipFill>
            <p:spPr>
              <a:xfrm>
                <a:off x="7142997" y="3690502"/>
                <a:ext cx="358666" cy="373305"/>
              </a:xfrm>
              <a:prstGeom prst="rect">
                <a:avLst/>
              </a:prstGeom>
            </p:spPr>
          </p:pic>
          <p:pic>
            <p:nvPicPr>
              <p:cNvPr id="37" name="Imagen 3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0" t="70635" r="7130" b="9141"/>
              <a:stretch/>
            </p:blipFill>
            <p:spPr>
              <a:xfrm>
                <a:off x="7501663" y="3810626"/>
                <a:ext cx="876497" cy="170013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7379374" y="3939805"/>
                <a:ext cx="10120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b="1" dirty="0" err="1" smtClean="0">
                    <a:solidFill>
                      <a:schemeClr val="accent1"/>
                    </a:solidFill>
                  </a:rPr>
                  <a:t>Conversation</a:t>
                </a:r>
                <a:endParaRPr lang="es-ES" sz="11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9" name="Imagen 38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19" y="5244770"/>
                <a:ext cx="561316" cy="173165"/>
              </a:xfrm>
              <a:prstGeom prst="rect">
                <a:avLst/>
              </a:prstGeom>
            </p:spPr>
          </p:pic>
        </p:grpSp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t="70635" r="7130" b="9141"/>
            <a:stretch/>
          </p:blipFill>
          <p:spPr>
            <a:xfrm>
              <a:off x="974621" y="5089829"/>
              <a:ext cx="818415" cy="1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528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8020050" y="552450"/>
            <a:ext cx="2324100" cy="2076450"/>
            <a:chOff x="7620000" y="819150"/>
            <a:chExt cx="2324100" cy="2076450"/>
          </a:xfrm>
        </p:grpSpPr>
        <p:sp>
          <p:nvSpPr>
            <p:cNvPr id="4" name="Elipse 3"/>
            <p:cNvSpPr/>
            <p:nvPr/>
          </p:nvSpPr>
          <p:spPr>
            <a:xfrm>
              <a:off x="7620000" y="819150"/>
              <a:ext cx="2324100" cy="2076450"/>
            </a:xfrm>
            <a:prstGeom prst="ellipse">
              <a:avLst/>
            </a:prstGeom>
            <a:noFill/>
            <a:ln w="1270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8046913" y="1073289"/>
              <a:ext cx="14702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ucida Handwriting" panose="03010101010101010101" pitchFamily="66" charset="0"/>
                </a:rPr>
                <a:t>p</a:t>
              </a:r>
              <a:r>
                <a:rPr lang="es-ES" sz="4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ucida Handwriting" panose="03010101010101010101" pitchFamily="66" charset="0"/>
                </a:rPr>
                <a:t>aso</a:t>
              </a:r>
              <a:endParaRPr lang="es-E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endParaRPr>
            </a:p>
          </p:txBody>
        </p:sp>
        <p:sp>
          <p:nvSpPr>
            <p:cNvPr id="6" name="Rectángulo 5"/>
            <p:cNvSpPr/>
            <p:nvPr/>
          </p:nvSpPr>
          <p:spPr>
            <a:xfrm>
              <a:off x="8458884" y="1781175"/>
              <a:ext cx="64633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0" cap="none" spc="0" dirty="0" smtClean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2</a:t>
              </a:r>
              <a:endParaRPr lang="es-E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sp>
        <p:nvSpPr>
          <p:cNvPr id="7" name="CuadroTexto 6"/>
          <p:cNvSpPr txBox="1"/>
          <p:nvPr/>
        </p:nvSpPr>
        <p:spPr>
          <a:xfrm>
            <a:off x="6341579" y="2836128"/>
            <a:ext cx="56810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Selección plataforma </a:t>
            </a:r>
          </a:p>
          <a:p>
            <a:pPr algn="ctr"/>
            <a:r>
              <a:rPr lang="es-E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mensajería</a:t>
            </a:r>
            <a:endParaRPr lang="es-E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SELECCIÓN PLATAFORMA DE MENSAJERÍA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95" y="288384"/>
            <a:ext cx="2376680" cy="7242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82" y="288384"/>
            <a:ext cx="1827089" cy="96728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7" y="288383"/>
            <a:ext cx="1541405" cy="120301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51" y="21874"/>
            <a:ext cx="2825996" cy="143875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523" y="165715"/>
            <a:ext cx="1428011" cy="121262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197" y="123483"/>
            <a:ext cx="1654639" cy="13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7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7000" r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SELECCIÓN PLATAFORMA DE MENSAJERÍA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297" y="3974864"/>
            <a:ext cx="2376680" cy="7242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931" y="3974864"/>
            <a:ext cx="1827089" cy="96728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55" y="3719353"/>
            <a:ext cx="1541405" cy="120301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416" y="3574267"/>
            <a:ext cx="2825996" cy="143875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018" y="3719353"/>
            <a:ext cx="1132795" cy="96193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364" y="3708262"/>
            <a:ext cx="1654639" cy="13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1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89" y="1069643"/>
            <a:ext cx="8565622" cy="47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0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7" y="0"/>
            <a:ext cx="11645248" cy="67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8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DEMO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28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638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CONCLUSIONES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91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PRÓXIMOS PASOS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0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40"/>
          <a:stretch/>
        </p:blipFill>
        <p:spPr>
          <a:xfrm>
            <a:off x="781050" y="989426"/>
            <a:ext cx="2212259" cy="148623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Rectángulo 3"/>
          <p:cNvSpPr/>
          <p:nvPr/>
        </p:nvSpPr>
        <p:spPr>
          <a:xfrm>
            <a:off x="781050" y="2644170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RECONOCIMIENTO VOCAL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17" y="908797"/>
            <a:ext cx="1876481" cy="156686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88" y="941202"/>
            <a:ext cx="2332112" cy="151830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65" y="3691708"/>
            <a:ext cx="2277855" cy="127559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73" y="3701322"/>
            <a:ext cx="2182408" cy="128376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9" name="Rectángulo 18"/>
          <p:cNvSpPr/>
          <p:nvPr/>
        </p:nvSpPr>
        <p:spPr>
          <a:xfrm>
            <a:off x="3974245" y="2679359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LISTA DE LA COMPRA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6749623" y="2679359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FRIGORÍFICO </a:t>
            </a:r>
            <a:r>
              <a:rPr lang="es-ES" b="1" dirty="0" err="1" smtClean="0">
                <a:solidFill>
                  <a:schemeClr val="bg1"/>
                </a:solidFill>
              </a:rPr>
              <a:t>IoT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9753601" y="2666311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MULTI-IDIOMA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91965" y="5176521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COACH NUTRICIONAL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735164" y="5195820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ANÁLISIS SENTIMIENTO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6808519" y="5232822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NOTIFICACIONES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9525001" y="5232822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DASHBOARDS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561" y="3624830"/>
            <a:ext cx="2602054" cy="141893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21" y="975922"/>
            <a:ext cx="2563994" cy="1407382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8" b="16606"/>
          <a:stretch/>
        </p:blipFill>
        <p:spPr>
          <a:xfrm>
            <a:off x="6324668" y="3421463"/>
            <a:ext cx="2611715" cy="184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9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CHATBOTS: </a:t>
            </a:r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PRINCIPALES CONCEPTOS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933950" y="384810"/>
            <a:ext cx="9791700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Intención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: ¿Cuál es el objetivo u objetivos de nuestra interacción? </a:t>
            </a:r>
          </a:p>
          <a:p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Propósito de la entrada de un usuario. </a:t>
            </a:r>
          </a:p>
          <a:p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Las intenciones pueden tener opcionalmente argumentos llamados </a:t>
            </a:r>
            <a:r>
              <a:rPr lang="es-E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slots. </a:t>
            </a:r>
            <a:endParaRPr lang="es-E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En el ejemplo anterior, supongamos que nuestro </a:t>
            </a:r>
            <a:r>
              <a:rPr lang="es-E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chatbot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 gestiona llamadas de una agencia de viajes y que puede realizar funciones como informar sobre horarios, reservar vuelos y cancelar vuelos. En este caso, la intención es “</a:t>
            </a:r>
            <a:r>
              <a:rPr lang="es-E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reservar vuelo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”. </a:t>
            </a:r>
          </a:p>
          <a:p>
            <a:endParaRPr lang="es-E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s-E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Locución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: ¿Cómo transmite el usuario la intención? </a:t>
            </a:r>
          </a:p>
          <a:p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Frases escritas o habladas que invocan la intención. Expresiones de muestra. </a:t>
            </a:r>
          </a:p>
          <a:p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En el ejemplo anterior la locución sería la frase, tal cual la ha expresado el usuario. Otra posible locución sería “</a:t>
            </a:r>
            <a:r>
              <a:rPr lang="es-E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Quiero un vuelo para Sevilla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” o “</a:t>
            </a:r>
            <a:r>
              <a:rPr lang="es-E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Quiero ir mañana a Sevilla desde Madrid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”, etc. </a:t>
            </a:r>
          </a:p>
          <a:p>
            <a:endParaRPr lang="es-E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s-E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Slot o entidad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: ¿Qué información necesitamos para lograr el objetivo? </a:t>
            </a:r>
          </a:p>
          <a:p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Información de entrada necesaria para ejecutar la intención. Puede ser obligatorio u opcional. </a:t>
            </a:r>
          </a:p>
          <a:p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Término u objeto que es relevante para la intención. </a:t>
            </a:r>
          </a:p>
          <a:p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En el ejemplo, los slots podrían ser origen, destino, fecha y número de billetes, todos ellos obligatorios, porque si falta alguno de los datos no se podría ejecutar la acción que indica la intención. </a:t>
            </a:r>
          </a:p>
        </p:txBody>
      </p:sp>
    </p:spTree>
    <p:extLst>
      <p:ext uri="{BB962C8B-B14F-4D97-AF65-F5344CB8AC3E}">
        <p14:creationId xmlns:p14="http://schemas.microsoft.com/office/powerpoint/2010/main" val="381129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6595092" y="308926"/>
            <a:ext cx="5004000" cy="684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Disponibilidad</a:t>
            </a:r>
            <a:endParaRPr lang="es-ES" sz="2400" b="1" dirty="0"/>
          </a:p>
        </p:txBody>
      </p:sp>
      <p:sp>
        <p:nvSpPr>
          <p:cNvPr id="3" name="Rectángulo redondeado 2"/>
          <p:cNvSpPr/>
          <p:nvPr/>
        </p:nvSpPr>
        <p:spPr>
          <a:xfrm>
            <a:off x="6595089" y="1136472"/>
            <a:ext cx="5004000" cy="684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Accesibilidad</a:t>
            </a:r>
            <a:endParaRPr lang="es-ES" sz="2400" b="1" dirty="0"/>
          </a:p>
        </p:txBody>
      </p:sp>
      <p:sp>
        <p:nvSpPr>
          <p:cNvPr id="4" name="Rectángulo redondeado 3"/>
          <p:cNvSpPr/>
          <p:nvPr/>
        </p:nvSpPr>
        <p:spPr>
          <a:xfrm>
            <a:off x="6595089" y="1966007"/>
            <a:ext cx="5004000" cy="684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Interactividad</a:t>
            </a:r>
            <a:endParaRPr lang="es-ES" sz="2400" b="1" dirty="0"/>
          </a:p>
        </p:txBody>
      </p:sp>
      <p:sp>
        <p:nvSpPr>
          <p:cNvPr id="5" name="Rectángulo redondeado 4"/>
          <p:cNvSpPr/>
          <p:nvPr/>
        </p:nvSpPr>
        <p:spPr>
          <a:xfrm>
            <a:off x="6595089" y="2846684"/>
            <a:ext cx="5004000" cy="684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Comunicaciones personalizadas</a:t>
            </a:r>
            <a:endParaRPr lang="es-ES" sz="2400" b="1" dirty="0"/>
          </a:p>
        </p:txBody>
      </p:sp>
      <p:sp>
        <p:nvSpPr>
          <p:cNvPr id="6" name="Rectángulo redondeado 5"/>
          <p:cNvSpPr/>
          <p:nvPr/>
        </p:nvSpPr>
        <p:spPr>
          <a:xfrm>
            <a:off x="6595089" y="3727361"/>
            <a:ext cx="5004000" cy="684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Escalabilidad</a:t>
            </a:r>
            <a:endParaRPr lang="es-ES" sz="2400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6595089" y="4608038"/>
            <a:ext cx="5004000" cy="684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Ahorro de dinero</a:t>
            </a:r>
            <a:endParaRPr lang="es-ES" sz="2400" b="1" dirty="0"/>
          </a:p>
        </p:txBody>
      </p:sp>
      <p:sp>
        <p:nvSpPr>
          <p:cNvPr id="9" name="1 CuadroTexto"/>
          <p:cNvSpPr txBox="1"/>
          <p:nvPr/>
        </p:nvSpPr>
        <p:spPr>
          <a:xfrm>
            <a:off x="0" y="5558624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CHATBOTS: VENTAJAS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91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611757" y="5188227"/>
            <a:ext cx="3413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 err="1" smtClean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yumyumBot</a:t>
            </a:r>
            <a:endParaRPr lang="es-ES" sz="4400" b="1" dirty="0">
              <a:solidFill>
                <a:schemeClr val="accent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0224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842337"/>
            <a:ext cx="12192000" cy="1015663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6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CHATBOTS: ¿CÓMO?</a:t>
            </a:r>
            <a:endParaRPr lang="en-US" sz="6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9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15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19100" y="419100"/>
            <a:ext cx="870585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Elección API NLP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Elección </a:t>
            </a:r>
            <a:r>
              <a:rPr lang="es-ES" b="1" dirty="0"/>
              <a:t>e integración de la interfaz de </a:t>
            </a:r>
            <a:r>
              <a:rPr lang="es-ES" b="1" dirty="0" smtClean="0"/>
              <a:t>usuario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Elección </a:t>
            </a:r>
            <a:r>
              <a:rPr lang="es-ES" b="1" dirty="0"/>
              <a:t>e integración de las fuentes de datos </a:t>
            </a:r>
            <a:r>
              <a:rPr lang="es-ES" b="1" dirty="0" smtClean="0"/>
              <a:t>externas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Modelado </a:t>
            </a:r>
            <a:r>
              <a:rPr lang="es-ES" b="1" dirty="0"/>
              <a:t>de fuentes de datos internas (frigorífico</a:t>
            </a:r>
            <a:r>
              <a:rPr lang="es-ES" b="1" dirty="0" smtClean="0"/>
              <a:t>)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Definición </a:t>
            </a:r>
            <a:r>
              <a:rPr lang="es-ES" b="1" dirty="0"/>
              <a:t>de intenciones, entidades y variables de </a:t>
            </a:r>
            <a:r>
              <a:rPr lang="es-ES" b="1" dirty="0" smtClean="0"/>
              <a:t>contexto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Diseño </a:t>
            </a:r>
            <a:r>
              <a:rPr lang="es-ES" b="1" dirty="0"/>
              <a:t>del flujo de la </a:t>
            </a:r>
            <a:r>
              <a:rPr lang="es-ES" b="1" dirty="0" smtClean="0"/>
              <a:t>conversación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Entrenamiento </a:t>
            </a:r>
            <a:r>
              <a:rPr lang="es-ES" b="1" dirty="0"/>
              <a:t>de intenciones y </a:t>
            </a:r>
            <a:r>
              <a:rPr lang="es-ES" b="1" dirty="0" smtClean="0"/>
              <a:t>entidades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Implementación </a:t>
            </a:r>
            <a:r>
              <a:rPr lang="es-ES" b="1" dirty="0"/>
              <a:t>del flujo de la </a:t>
            </a:r>
            <a:r>
              <a:rPr lang="es-ES" b="1" dirty="0" smtClean="0"/>
              <a:t>conversación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Implementación </a:t>
            </a:r>
            <a:r>
              <a:rPr lang="es-ES" b="1" dirty="0"/>
              <a:t>de la aplicación </a:t>
            </a:r>
            <a:r>
              <a:rPr lang="es-ES" b="1" dirty="0" smtClean="0"/>
              <a:t>orquestadora 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1427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8020050" y="552450"/>
            <a:ext cx="2324100" cy="2076450"/>
            <a:chOff x="7620000" y="819150"/>
            <a:chExt cx="2324100" cy="2076450"/>
          </a:xfrm>
        </p:grpSpPr>
        <p:sp>
          <p:nvSpPr>
            <p:cNvPr id="4" name="Elipse 3"/>
            <p:cNvSpPr/>
            <p:nvPr/>
          </p:nvSpPr>
          <p:spPr>
            <a:xfrm>
              <a:off x="7620000" y="819150"/>
              <a:ext cx="2324100" cy="2076450"/>
            </a:xfrm>
            <a:prstGeom prst="ellipse">
              <a:avLst/>
            </a:prstGeom>
            <a:noFill/>
            <a:ln w="1270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8107217" y="1026378"/>
              <a:ext cx="137967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Paso</a:t>
              </a:r>
              <a:endPara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Rectángulo 5"/>
            <p:cNvSpPr/>
            <p:nvPr/>
          </p:nvSpPr>
          <p:spPr>
            <a:xfrm>
              <a:off x="8458884" y="1781175"/>
              <a:ext cx="64633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0" cap="none" spc="0" dirty="0" smtClean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1</a:t>
              </a:r>
              <a:endParaRPr lang="es-E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sp>
        <p:nvSpPr>
          <p:cNvPr id="7" name="CuadroTexto 6"/>
          <p:cNvSpPr txBox="1"/>
          <p:nvPr/>
        </p:nvSpPr>
        <p:spPr>
          <a:xfrm>
            <a:off x="6827930" y="3192602"/>
            <a:ext cx="4708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Selección API NLP</a:t>
            </a:r>
            <a:endParaRPr lang="es-E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35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2834</TotalTime>
  <Words>645</Words>
  <Application>Microsoft Office PowerPoint</Application>
  <PresentationFormat>Panorámica</PresentationFormat>
  <Paragraphs>84</Paragraphs>
  <Slides>23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4" baseType="lpstr">
      <vt:lpstr>Aharoni</vt:lpstr>
      <vt:lpstr>Arial</vt:lpstr>
      <vt:lpstr>Arial Black</vt:lpstr>
      <vt:lpstr>BadaBoom BB</vt:lpstr>
      <vt:lpstr>Calibri</vt:lpstr>
      <vt:lpstr>Calibri Light</vt:lpstr>
      <vt:lpstr>Courier New</vt:lpstr>
      <vt:lpstr>Lucida Handwriting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93</cp:revision>
  <dcterms:created xsi:type="dcterms:W3CDTF">2017-11-22T19:44:45Z</dcterms:created>
  <dcterms:modified xsi:type="dcterms:W3CDTF">2018-03-11T23:49:24Z</dcterms:modified>
</cp:coreProperties>
</file>